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presProps.xml" ContentType="application/vnd.openxmlformats-officedocument.presentationml.presPro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B141AEC-2B2A-412E-A57B-C5FDB30E7E2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3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F377466-02B9-4D64-9A32-E026064B917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B7AC13B-DB17-464A-84EF-63076418F43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414320" y="173232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14960" y="173232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3680" y="385236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414320" y="385236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14960" y="385236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A3D617B-9E4D-44EF-A1CF-7625E708E13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2461C5C-AB9D-4B37-AA87-CF7D9B34FE5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DD068E8-EB8B-449F-ADFF-9105E443E13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6D77679-0515-494E-94BA-30D87789D5A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4939BE4-815A-4638-B904-28AD3F49262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F836534-DD3C-4768-B9A0-8A94B1662A1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44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A916AC7-FF85-4A0D-B5E7-8AD68334FFA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07FC0A6-D217-4460-BDF2-1E42374D9AF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0C73956-7C5B-4677-8DE6-E1EF3072AFB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141AF35-6302-4F2A-AD5A-114074276C0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A17E2C0-F548-4AE5-B0CD-704FD45D6EB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3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12588E6-5EC7-42B0-882A-02B65B7B763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3C543E7-FCC7-4D6F-B34A-AAA27E62689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414320" y="173232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14960" y="173232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913680" y="385236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414320" y="385236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14960" y="385236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47FF824-74FA-40C9-8E68-2AA0B617F1B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379C82AB-23F3-41FD-ADF7-FD3E7EB3AE0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DA20F14-6273-43DB-B205-9BC5EDFB01F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F8EC6AC7-CBBB-4BEB-AB83-45920E36634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6DEF88E-E436-400A-A403-E6C215247E8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DD32C81-0ADB-4EF8-B52A-1E90F79DE38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6F27F92-A131-463E-8CC3-A5E34B9C485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44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EC2CEBD-7E84-4E29-A800-FB8D7E27281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6ACA89A-1E0F-495E-9507-7F63D67458F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78BFB39E-2763-4035-98C2-4ACA8D630F6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E5E6473-3EB1-4B87-8ACB-C029FBD847E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3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3D0D0FA-6CE3-4D8D-B610-FEC4F6C4004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5D490C1-C275-4277-ACB2-BC4EAD32143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414320" y="173232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7914960" y="173232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913680" y="385236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414320" y="385236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7914960" y="3852360"/>
            <a:ext cx="333360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F498B04-07B7-43C2-9170-52A1FEF0A32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5A1F813-9AD9-4B3C-8CC8-1BF1D0B868B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67FF7FC-DAD9-4703-BCB1-F1D39B9FE1E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44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C86F192-F4BE-4B4B-B4C8-33A4822A859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0C32D68-EA30-4CEE-AC87-7162AC476C1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B8FE940-0D7B-460C-86B2-CBF50948CF8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41D247D-E527-4D26-A1F3-CA41DF4555B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0" lang="en-US" sz="5400" spc="-1" strike="noStrike">
                <a:solidFill>
                  <a:srgbClr val="dadada"/>
                </a:solidFill>
                <a:latin typeface="Calisto MT"/>
              </a:rPr>
              <a:t>Click to edit Master </a:t>
            </a:r>
            <a:r>
              <a:rPr b="0" lang="en-US" sz="5400" spc="-1" strike="noStrike">
                <a:solidFill>
                  <a:srgbClr val="dadada"/>
                </a:solidFill>
                <a:latin typeface="Calisto MT"/>
              </a:rPr>
              <a:t>title style</a:t>
            </a:r>
            <a:endParaRPr b="0" lang="en-US" sz="54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1000" spc="-1" strike="noStrike">
                <a:solidFill>
                  <a:srgbClr val="f2f2f2"/>
                </a:solidFill>
                <a:latin typeface="Calisto MT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IN" sz="1000" spc="-1" strike="noStrike">
                <a:solidFill>
                  <a:srgbClr val="f2f2f2"/>
                </a:solidFill>
                <a:latin typeface="Calisto MT"/>
              </a:rPr>
              <a:t>&lt;date/time&gt;</a:t>
            </a:r>
            <a:endParaRPr b="0" lang="en-IN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1000" spc="-1" strike="noStrike">
                <a:solidFill>
                  <a:srgbClr val="f2f2f2"/>
                </a:solidFill>
                <a:latin typeface="Calisto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3153D9D-2334-419C-91AD-FBA0320185D8}" type="slidenum">
              <a:rPr b="0" lang="en-IN" sz="1000" spc="-1" strike="noStrike">
                <a:solidFill>
                  <a:srgbClr val="f2f2f2"/>
                </a:solidFill>
                <a:latin typeface="Calisto MT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</a:rPr>
              <a:t>Click to edit the outline text format</a:t>
            </a:r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dadada"/>
                </a:solidFill>
                <a:latin typeface="Calisto MT"/>
              </a:rPr>
              <a:t>Second Outline Level</a:t>
            </a:r>
            <a:endParaRPr b="0" lang="en-US" sz="1600" spc="-1" strike="noStrike">
              <a:solidFill>
                <a:srgbClr val="dadada"/>
              </a:solidFill>
              <a:latin typeface="Calisto MT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dadada"/>
                </a:solidFill>
                <a:latin typeface="Calisto MT"/>
              </a:rPr>
              <a:t>Third Outline Level</a:t>
            </a:r>
            <a:endParaRPr b="0" lang="en-US" sz="1400" spc="-1" strike="noStrike">
              <a:solidFill>
                <a:srgbClr val="dadada"/>
              </a:solidFill>
              <a:latin typeface="Calisto MT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dadada"/>
                </a:solidFill>
                <a:latin typeface="Calisto MT"/>
              </a:rPr>
              <a:t>Fourth Outline Level</a:t>
            </a:r>
            <a:endParaRPr b="0" lang="en-US" sz="1400" spc="-1" strike="noStrike">
              <a:solidFill>
                <a:srgbClr val="dadada"/>
              </a:solidFill>
              <a:latin typeface="Calisto MT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</a:rPr>
              <a:t>Fifth Outline Level</a:t>
            </a:r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</a:rPr>
              <a:t>Sixth Outline Level</a:t>
            </a:r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</a:rPr>
              <a:t>Seventh Outline Level</a:t>
            </a:r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dadada"/>
                </a:solidFill>
                <a:latin typeface="Calisto MT"/>
              </a:rPr>
              <a:t>Click to edit Master title style</a:t>
            </a:r>
            <a:endParaRPr b="0" lang="en-US" sz="40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Autofit/>
          </a:bodyPr>
          <a:p>
            <a:pPr marL="343080" indent="-3060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</a:rPr>
              <a:t>Click to edit Master text styles</a:t>
            </a:r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  <a:p>
            <a:pPr lvl="1" marL="720000" indent="-270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800" spc="-1" strike="noStrike">
                <a:solidFill>
                  <a:srgbClr val="dadada"/>
                </a:solidFill>
                <a:latin typeface="Calisto MT"/>
              </a:rPr>
              <a:t>Second level</a:t>
            </a:r>
            <a:endParaRPr b="0" lang="en-US" sz="1800" spc="-1" strike="noStrike">
              <a:solidFill>
                <a:srgbClr val="dadada"/>
              </a:solidFill>
              <a:latin typeface="Calisto MT"/>
            </a:endParaRPr>
          </a:p>
          <a:p>
            <a:pPr lvl="2" marL="1026000" indent="-21600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600" spc="-1" strike="noStrike">
                <a:solidFill>
                  <a:srgbClr val="dadada"/>
                </a:solidFill>
                <a:latin typeface="Calisto MT"/>
              </a:rPr>
              <a:t>Third level</a:t>
            </a:r>
            <a:endParaRPr b="0" lang="en-US" sz="1600" spc="-1" strike="noStrike">
              <a:solidFill>
                <a:srgbClr val="dadada"/>
              </a:solidFill>
              <a:latin typeface="Calisto MT"/>
            </a:endParaRPr>
          </a:p>
          <a:p>
            <a:pPr lvl="3" marL="1386000" indent="-216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400" spc="-1" strike="noStrike">
                <a:solidFill>
                  <a:srgbClr val="dadada"/>
                </a:solidFill>
                <a:latin typeface="Calisto MT"/>
              </a:rPr>
              <a:t>Fourth level</a:t>
            </a:r>
            <a:endParaRPr b="0" lang="en-US" sz="1400" spc="-1" strike="noStrike">
              <a:solidFill>
                <a:srgbClr val="dadada"/>
              </a:solidFill>
              <a:latin typeface="Calisto MT"/>
            </a:endParaRPr>
          </a:p>
          <a:p>
            <a:pPr lvl="4" marL="1674000" indent="-216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400" spc="-1" strike="noStrike">
                <a:solidFill>
                  <a:srgbClr val="dadada"/>
                </a:solidFill>
                <a:latin typeface="Calisto MT"/>
              </a:rPr>
              <a:t>Fifth level</a:t>
            </a:r>
            <a:endParaRPr b="0" lang="en-US" sz="1400" spc="-1" strike="noStrike">
              <a:solidFill>
                <a:srgbClr val="dadada"/>
              </a:solidFill>
              <a:latin typeface="Calisto MT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1000" spc="-1" strike="noStrike">
                <a:solidFill>
                  <a:srgbClr val="f2f2f2"/>
                </a:solidFill>
                <a:latin typeface="Calisto MT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IN" sz="1000" spc="-1" strike="noStrike">
                <a:solidFill>
                  <a:srgbClr val="f2f2f2"/>
                </a:solidFill>
                <a:latin typeface="Calisto MT"/>
              </a:rPr>
              <a:t>&lt;date/time&gt;</a:t>
            </a:r>
            <a:endParaRPr b="0" lang="en-IN" sz="10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1000" spc="-1" strike="noStrike">
                <a:solidFill>
                  <a:srgbClr val="f2f2f2"/>
                </a:solidFill>
                <a:latin typeface="Calisto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D07F1FE-E685-4EE5-9378-7FA147DB7D08}" type="slidenum">
              <a:rPr b="0" lang="en-IN" sz="1000" spc="-1" strike="noStrike">
                <a:solidFill>
                  <a:srgbClr val="f2f2f2"/>
                </a:solidFill>
                <a:latin typeface="Calisto MT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dt" idx="7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1000" spc="-1" strike="noStrike">
                <a:solidFill>
                  <a:srgbClr val="f2f2f2"/>
                </a:solidFill>
                <a:latin typeface="Calisto MT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IN" sz="1000" spc="-1" strike="noStrike">
                <a:solidFill>
                  <a:srgbClr val="f2f2f2"/>
                </a:solidFill>
                <a:latin typeface="Calisto MT"/>
              </a:rPr>
              <a:t>&lt;date/time&gt;</a:t>
            </a:r>
            <a:endParaRPr b="0" lang="en-IN" sz="1000" spc="-1" strike="noStrike"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8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 idx="9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1000" spc="-1" strike="noStrike">
                <a:solidFill>
                  <a:srgbClr val="f2f2f2"/>
                </a:solidFill>
                <a:latin typeface="Calisto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BB75BEA-EA2D-4AC9-A4B6-4A01A6E0DD81}" type="slidenum">
              <a:rPr b="0" lang="en-IN" sz="1000" spc="-1" strike="noStrike">
                <a:solidFill>
                  <a:srgbClr val="f2f2f2"/>
                </a:solidFill>
                <a:latin typeface="Calisto MT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ffffff"/>
                </a:solidFill>
                <a:latin typeface="Calisto MT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</a:rPr>
              <a:t>Click to edit the outline text format</a:t>
            </a:r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dadada"/>
                </a:solidFill>
                <a:latin typeface="Calisto MT"/>
              </a:rPr>
              <a:t>Second Outline Level</a:t>
            </a:r>
            <a:endParaRPr b="0" lang="en-US" sz="1600" spc="-1" strike="noStrike">
              <a:solidFill>
                <a:srgbClr val="dadada"/>
              </a:solidFill>
              <a:latin typeface="Calisto MT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dadada"/>
                </a:solidFill>
                <a:latin typeface="Calisto MT"/>
              </a:rPr>
              <a:t>Third Outline Level</a:t>
            </a:r>
            <a:endParaRPr b="0" lang="en-US" sz="1400" spc="-1" strike="noStrike">
              <a:solidFill>
                <a:srgbClr val="dadada"/>
              </a:solidFill>
              <a:latin typeface="Calisto MT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dadada"/>
                </a:solidFill>
                <a:latin typeface="Calisto MT"/>
              </a:rPr>
              <a:t>Fourth Outline Level</a:t>
            </a:r>
            <a:endParaRPr b="0" lang="en-US" sz="1400" spc="-1" strike="noStrike">
              <a:solidFill>
                <a:srgbClr val="dadada"/>
              </a:solidFill>
              <a:latin typeface="Calisto MT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</a:rPr>
              <a:t>Fifth Outline Level</a:t>
            </a:r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</a:rPr>
              <a:t>Sixth Outline Level</a:t>
            </a:r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dadada"/>
                </a:solidFill>
                <a:latin typeface="Calisto MT"/>
              </a:rPr>
              <a:t>Seventh Outline Level</a:t>
            </a:r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www.kaggle.com/raghavramasamy/crop-statistics-fao-all-countries" TargetMode="External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466280" y="576720"/>
            <a:ext cx="9439560" cy="18284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5400" spc="-1" strike="noStrike" u="sng">
                <a:solidFill>
                  <a:srgbClr val="dadada"/>
                </a:solidFill>
                <a:uFillTx/>
                <a:latin typeface="Calisto MT"/>
              </a:rPr>
              <a:t>DATA SCIENCE PRESENTATION</a:t>
            </a:r>
            <a:endParaRPr b="0" lang="en-US" sz="54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ubTitle"/>
          </p:nvPr>
        </p:nvSpPr>
        <p:spPr>
          <a:xfrm>
            <a:off x="1466280" y="4832640"/>
            <a:ext cx="10901880" cy="12189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/>
          </a:bodyPr>
          <a:p>
            <a:pPr algn="ctr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1" lang="en-IN" sz="2400" spc="-1" strike="noStrike" u="sng">
                <a:solidFill>
                  <a:srgbClr val="0070c0"/>
                </a:solidFill>
                <a:uFillTx/>
                <a:latin typeface="Calisto MT"/>
              </a:rPr>
              <a:t>https://www.kaggle.com/raghavramasamy/crop-statistics-fao-all countries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25" name="TextBox 3"/>
          <p:cNvSpPr/>
          <p:nvPr/>
        </p:nvSpPr>
        <p:spPr>
          <a:xfrm>
            <a:off x="3600000" y="2880000"/>
            <a:ext cx="7200000" cy="100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IN" sz="6000" spc="-1" strike="noStrike">
                <a:solidFill>
                  <a:srgbClr val="ffc000"/>
                </a:solidFill>
                <a:latin typeface="Calisto MT"/>
              </a:rPr>
              <a:t>Crop Statistics</a:t>
            </a:r>
            <a:endParaRPr b="0" lang="en-IN" sz="6000" spc="-1" strike="noStrike">
              <a:latin typeface="Arial"/>
            </a:endParaRPr>
          </a:p>
        </p:txBody>
      </p:sp>
      <p:sp>
        <p:nvSpPr>
          <p:cNvPr id="126" name="TextBox 4"/>
          <p:cNvSpPr/>
          <p:nvPr/>
        </p:nvSpPr>
        <p:spPr>
          <a:xfrm>
            <a:off x="-102960" y="4832640"/>
            <a:ext cx="21135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IN" sz="2400" spc="-1" strike="noStrike">
                <a:solidFill>
                  <a:srgbClr val="ffffff"/>
                </a:solidFill>
                <a:latin typeface="Calisto MT"/>
              </a:rPr>
              <a:t>Dataset link: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icture 1" descr=""/>
          <p:cNvPicPr/>
          <p:nvPr/>
        </p:nvPicPr>
        <p:blipFill>
          <a:blip r:embed="rId1"/>
          <a:stretch/>
        </p:blipFill>
        <p:spPr>
          <a:xfrm>
            <a:off x="123480" y="701640"/>
            <a:ext cx="11944800" cy="6017760"/>
          </a:xfrm>
          <a:prstGeom prst="rect">
            <a:avLst/>
          </a:prstGeom>
          <a:ln w="0">
            <a:noFill/>
          </a:ln>
        </p:spPr>
      </p:pic>
      <p:sp>
        <p:nvSpPr>
          <p:cNvPr id="154" name="TextBox 2"/>
          <p:cNvSpPr/>
          <p:nvPr/>
        </p:nvSpPr>
        <p:spPr>
          <a:xfrm>
            <a:off x="3391200" y="106200"/>
            <a:ext cx="493740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IN" sz="2800" spc="-1" strike="noStrike">
                <a:solidFill>
                  <a:srgbClr val="ffffff"/>
                </a:solidFill>
                <a:latin typeface="Calisto MT"/>
              </a:rPr>
              <a:t>Crop Counts Vs Continents</a:t>
            </a:r>
            <a:endParaRPr b="0" lang="en-IN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Box 2"/>
          <p:cNvSpPr/>
          <p:nvPr/>
        </p:nvSpPr>
        <p:spPr>
          <a:xfrm>
            <a:off x="119520" y="414360"/>
            <a:ext cx="11952720" cy="106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IN" sz="3200" spc="-1" strike="noStrike" u="sng">
                <a:solidFill>
                  <a:srgbClr val="00b0f0"/>
                </a:solidFill>
                <a:uFillTx/>
                <a:latin typeface="Calisto MT"/>
              </a:rPr>
              <a:t>PREDICTION TASK USING MACHINE LEARNING MODEL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56" name="TextBox 3"/>
          <p:cNvSpPr/>
          <p:nvPr/>
        </p:nvSpPr>
        <p:spPr>
          <a:xfrm>
            <a:off x="243720" y="1285200"/>
            <a:ext cx="11073960" cy="22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0" lang="en-IN" sz="2400" spc="-1" strike="noStrike">
                <a:solidFill>
                  <a:srgbClr val="ffffff"/>
                </a:solidFill>
                <a:latin typeface="Calisto MT"/>
              </a:rPr>
              <a:t> </a:t>
            </a:r>
            <a:r>
              <a:rPr b="0" lang="en-IN" sz="2400" spc="-1" strike="noStrike">
                <a:solidFill>
                  <a:srgbClr val="ffffff"/>
                </a:solidFill>
                <a:latin typeface="Calisto MT"/>
              </a:rPr>
              <a:t>Machine learning model can be understood as a program that has been trained to find patterns within new data and make predictions.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0" lang="en-IN" sz="2400" spc="-1" strike="noStrike">
                <a:solidFill>
                  <a:srgbClr val="ffffff"/>
                </a:solidFill>
                <a:latin typeface="Calisto MT"/>
              </a:rPr>
              <a:t>Various machine learning models are 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400" spc="-1" strike="noStrike">
              <a:latin typeface="Arial"/>
            </a:endParaRPr>
          </a:p>
        </p:txBody>
      </p:sp>
      <p:pic>
        <p:nvPicPr>
          <p:cNvPr id="157" name="Picture 5" descr=""/>
          <p:cNvPicPr/>
          <p:nvPr/>
        </p:nvPicPr>
        <p:blipFill>
          <a:blip r:embed="rId1"/>
          <a:stretch/>
        </p:blipFill>
        <p:spPr>
          <a:xfrm>
            <a:off x="1788120" y="3150000"/>
            <a:ext cx="7802640" cy="3519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Box 1"/>
          <p:cNvSpPr/>
          <p:nvPr/>
        </p:nvSpPr>
        <p:spPr>
          <a:xfrm>
            <a:off x="497880" y="294480"/>
            <a:ext cx="894060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IN" sz="2800" spc="-1" strike="noStrike" u="sng">
                <a:solidFill>
                  <a:srgbClr val="ffc000"/>
                </a:solidFill>
                <a:uFillTx/>
                <a:latin typeface="Calisto MT"/>
              </a:rPr>
              <a:t>LINEAR REGRESSION MODEL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159" name="TextBox 3"/>
          <p:cNvSpPr/>
          <p:nvPr/>
        </p:nvSpPr>
        <p:spPr>
          <a:xfrm>
            <a:off x="213480" y="1148040"/>
            <a:ext cx="1125684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0" lang="en-IN" sz="2400" spc="-1" strike="noStrike">
                <a:solidFill>
                  <a:srgbClr val="ffffff"/>
                </a:solidFill>
                <a:latin typeface="Calisto MT"/>
              </a:rPr>
              <a:t>Linear Regression is the supervised machine learning model in which the model finds the best fit linear line between the independent and dependent variables.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60" name="TextBox 4"/>
          <p:cNvSpPr/>
          <p:nvPr/>
        </p:nvSpPr>
        <p:spPr>
          <a:xfrm>
            <a:off x="213480" y="2140200"/>
            <a:ext cx="1136880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0" lang="en-IN" sz="2400" spc="-1" strike="noStrike">
                <a:solidFill>
                  <a:srgbClr val="ffffff"/>
                </a:solidFill>
                <a:latin typeface="Calisto MT"/>
              </a:rPr>
              <a:t>It finds the linear relationship between the dependent and independent variable.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161" name="Picture 6" descr=""/>
          <p:cNvPicPr/>
          <p:nvPr/>
        </p:nvPicPr>
        <p:blipFill>
          <a:blip r:embed="rId1"/>
          <a:stretch/>
        </p:blipFill>
        <p:spPr>
          <a:xfrm>
            <a:off x="1960920" y="3763080"/>
            <a:ext cx="7477560" cy="2800080"/>
          </a:xfrm>
          <a:prstGeom prst="rect">
            <a:avLst/>
          </a:prstGeom>
          <a:ln w="0">
            <a:noFill/>
          </a:ln>
        </p:spPr>
      </p:pic>
      <p:sp>
        <p:nvSpPr>
          <p:cNvPr id="162" name="TextBox 8"/>
          <p:cNvSpPr/>
          <p:nvPr/>
        </p:nvSpPr>
        <p:spPr>
          <a:xfrm>
            <a:off x="213480" y="2819880"/>
            <a:ext cx="491724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0" lang="en-IN" sz="2400" spc="-1" strike="noStrike">
                <a:solidFill>
                  <a:srgbClr val="ffffff"/>
                </a:solidFill>
                <a:latin typeface="Calisto MT"/>
              </a:rPr>
              <a:t>Equation of Regression Line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913680" y="581400"/>
            <a:ext cx="10353240" cy="9702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1" lang="en-IN" sz="2400" spc="-1" strike="noStrike" u="sng">
                <a:solidFill>
                  <a:srgbClr val="ffc000"/>
                </a:solidFill>
                <a:uFillTx/>
                <a:latin typeface="Calisto MT"/>
              </a:rPr>
              <a:t>GROUP- 36</a:t>
            </a:r>
            <a:endParaRPr b="0" lang="en-US" sz="24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/>
          </a:bodyPr>
          <a:p>
            <a:pPr marL="343080" indent="-30600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IN" sz="2400" spc="-1" strike="noStrike">
                <a:solidFill>
                  <a:srgbClr val="dadada"/>
                </a:solidFill>
                <a:latin typeface="Calisto MT"/>
              </a:rPr>
              <a:t>Kaivalya Gupta ( Group representative ) ( 2001CB29 ) </a:t>
            </a:r>
            <a:endParaRPr b="0" lang="en-US" sz="2400" spc="-1" strike="noStrike">
              <a:solidFill>
                <a:srgbClr val="dadada"/>
              </a:solidFill>
              <a:latin typeface="Calisto MT"/>
            </a:endParaRPr>
          </a:p>
          <a:p>
            <a:pPr marL="343080" indent="-30600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IN" sz="2400" spc="-1" strike="noStrike">
                <a:solidFill>
                  <a:srgbClr val="dadada"/>
                </a:solidFill>
                <a:latin typeface="Calisto MT"/>
              </a:rPr>
              <a:t>Amrit Kumar    ( 2001CB06 ) </a:t>
            </a:r>
            <a:endParaRPr b="0" lang="en-US" sz="2400" spc="-1" strike="noStrike">
              <a:solidFill>
                <a:srgbClr val="dadada"/>
              </a:solidFill>
              <a:latin typeface="Calisto MT"/>
            </a:endParaRPr>
          </a:p>
          <a:p>
            <a:pPr marL="343080" indent="-30600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IN" sz="2400" spc="-1" strike="noStrike">
                <a:solidFill>
                  <a:srgbClr val="dadada"/>
                </a:solidFill>
                <a:latin typeface="Calisto MT"/>
              </a:rPr>
              <a:t>Aditya Jha         ( 2001CB05 ) </a:t>
            </a:r>
            <a:endParaRPr b="0" lang="en-US" sz="2400" spc="-1" strike="noStrike">
              <a:solidFill>
                <a:srgbClr val="dadada"/>
              </a:solidFill>
              <a:latin typeface="Calisto MT"/>
            </a:endParaRPr>
          </a:p>
          <a:p>
            <a:pPr marL="343080" indent="-30600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IN" sz="2400" spc="-1" strike="noStrike">
                <a:solidFill>
                  <a:srgbClr val="dadada"/>
                </a:solidFill>
                <a:latin typeface="Calisto MT"/>
              </a:rPr>
              <a:t>Rahul Kumar    ( 2001CB42 ) </a:t>
            </a:r>
            <a:endParaRPr b="0" lang="en-US" sz="2400" spc="-1" strike="noStrike">
              <a:solidFill>
                <a:srgbClr val="dadada"/>
              </a:solidFill>
              <a:latin typeface="Calisto MT"/>
            </a:endParaRPr>
          </a:p>
          <a:p>
            <a:pPr marL="343080" indent="-30600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IN" sz="2400" spc="-1" strike="noStrike">
                <a:solidFill>
                  <a:srgbClr val="dadada"/>
                </a:solidFill>
                <a:latin typeface="Calisto MT"/>
              </a:rPr>
              <a:t>Sunny Kumar   ( 2001CB56 ) </a:t>
            </a:r>
            <a:endParaRPr b="0" lang="en-US" sz="2400" spc="-1" strike="noStrike">
              <a:solidFill>
                <a:srgbClr val="dadada"/>
              </a:solidFill>
              <a:latin typeface="Calisto MT"/>
            </a:endParaRPr>
          </a:p>
          <a:p>
            <a:pPr marL="343080" indent="-30600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IN" sz="2400" spc="-1" strike="noStrike">
                <a:solidFill>
                  <a:srgbClr val="dadada"/>
                </a:solidFill>
                <a:latin typeface="Calisto MT"/>
              </a:rPr>
              <a:t>Jaykumar Gupta ( 2001CB28 ) </a:t>
            </a:r>
            <a:endParaRPr b="0" lang="en-US" sz="2400" spc="-1" strike="noStrike">
              <a:solidFill>
                <a:srgbClr val="dadada"/>
              </a:solidFill>
              <a:latin typeface="Calisto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 u="sng">
                <a:solidFill>
                  <a:srgbClr val="00b0f0"/>
                </a:solidFill>
                <a:uFillTx/>
                <a:latin typeface="Calisto MT"/>
              </a:rPr>
              <a:t>DATA COLLECTION</a:t>
            </a:r>
            <a:endParaRPr b="0" lang="en-US" sz="44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 fontScale="94000"/>
          </a:bodyPr>
          <a:p>
            <a:pPr marL="3708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1" lang="en-US" sz="2400" spc="-1" strike="noStrike" u="sng">
                <a:solidFill>
                  <a:srgbClr val="e98052"/>
                </a:solidFill>
                <a:uFillTx/>
                <a:latin typeface="Calisto MT"/>
                <a:hlinkClick r:id="rId1"/>
              </a:rPr>
              <a:t>Dataset on Countries-wise Crop Production across the world from 1961 to 2019</a:t>
            </a:r>
            <a:endParaRPr b="0" lang="en-US" sz="2400" spc="-1" strike="noStrike">
              <a:solidFill>
                <a:srgbClr val="dadada"/>
              </a:solidFill>
              <a:latin typeface="Calisto MT"/>
            </a:endParaRPr>
          </a:p>
          <a:p>
            <a:pPr marL="343080" indent="-30600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" charset="2"/>
              <a:buChar char=""/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charter"/>
              </a:rPr>
              <a:t>Doing an exploratory data analysis of this dataset would give insights into World agriculture status: country-wise, crop-wise and levels of productions. A complete analysis will paint a beautiful story of this important aspect of World</a:t>
            </a:r>
            <a:r>
              <a:rPr b="0" lang="en-US" sz="2000" spc="-1" strike="noStrike">
                <a:solidFill>
                  <a:srgbClr val="ffffff"/>
                </a:solidFill>
                <a:latin typeface="charter"/>
              </a:rPr>
              <a:t>.</a:t>
            </a:r>
            <a:endParaRPr b="0" lang="en-US" sz="2000" spc="-1" strike="noStrike">
              <a:solidFill>
                <a:srgbClr val="dadada"/>
              </a:solidFill>
              <a:latin typeface="Calisto MT"/>
            </a:endParaRPr>
          </a:p>
          <a:p>
            <a:pPr marL="343080" indent="-30600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" charset="2"/>
              <a:buChar char=""/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charter"/>
              </a:rPr>
              <a:t>Dimensions of the dataset is </a:t>
            </a:r>
            <a:r>
              <a:rPr b="1" lang="en-US" sz="2400" spc="-1" strike="noStrike" u="sng">
                <a:solidFill>
                  <a:srgbClr val="ffffff"/>
                </a:solidFill>
                <a:uFillTx/>
                <a:latin typeface="charter"/>
              </a:rPr>
              <a:t>1048575 rows </a:t>
            </a:r>
            <a:r>
              <a:rPr b="0" lang="en-US" sz="2400" spc="-1" strike="noStrike">
                <a:solidFill>
                  <a:srgbClr val="ffffff"/>
                </a:solidFill>
                <a:latin typeface="charter"/>
              </a:rPr>
              <a:t>and</a:t>
            </a:r>
            <a:r>
              <a:rPr b="1" lang="en-US" sz="2400" spc="-1" strike="noStrike">
                <a:solidFill>
                  <a:srgbClr val="ffffff"/>
                </a:solidFill>
                <a:latin typeface="charter"/>
              </a:rPr>
              <a:t> </a:t>
            </a:r>
            <a:r>
              <a:rPr b="1" lang="en-US" sz="2400" spc="-1" strike="noStrike" u="sng">
                <a:solidFill>
                  <a:srgbClr val="ffffff"/>
                </a:solidFill>
                <a:uFillTx/>
                <a:latin typeface="charter"/>
              </a:rPr>
              <a:t>11 columns</a:t>
            </a:r>
            <a:r>
              <a:rPr b="1" lang="en-US" sz="2400" spc="-1" strike="noStrike">
                <a:solidFill>
                  <a:srgbClr val="ffffff"/>
                </a:solidFill>
                <a:latin typeface="charter"/>
              </a:rPr>
              <a:t>.</a:t>
            </a:r>
            <a:endParaRPr b="0" lang="en-US" sz="2400" spc="-1" strike="noStrike">
              <a:solidFill>
                <a:srgbClr val="dadada"/>
              </a:solidFill>
              <a:latin typeface="Calisto MT"/>
            </a:endParaRPr>
          </a:p>
          <a:p>
            <a:pPr marL="343080" indent="-30600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" charset="2"/>
              <a:buChar char=""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/>
                </a:solidFill>
                <a:latin typeface="charter"/>
              </a:rPr>
              <a:t>Dataset contains </a:t>
            </a:r>
            <a:r>
              <a:rPr b="1" lang="en-US" sz="2400" spc="-1" strike="noStrike" u="sng">
                <a:solidFill>
                  <a:srgbClr val="ffc000"/>
                </a:solidFill>
                <a:uFillTx/>
                <a:latin typeface="charter"/>
              </a:rPr>
              <a:t>174 crops </a:t>
            </a:r>
            <a:r>
              <a:rPr b="1" lang="en-US" sz="2400" spc="-1" strike="noStrike">
                <a:solidFill>
                  <a:srgbClr val="ffffff"/>
                </a:solidFill>
                <a:latin typeface="charter"/>
              </a:rPr>
              <a:t>cultivated across over </a:t>
            </a:r>
            <a:r>
              <a:rPr b="1" lang="en-US" sz="2400" spc="-1" strike="noStrike" u="sng">
                <a:solidFill>
                  <a:srgbClr val="ffc000"/>
                </a:solidFill>
                <a:uFillTx/>
                <a:latin typeface="charter"/>
              </a:rPr>
              <a:t>120 Countries</a:t>
            </a:r>
            <a:r>
              <a:rPr b="1" lang="en-US" sz="2400" spc="-1" strike="noStrike" u="sng">
                <a:solidFill>
                  <a:srgbClr val="ffffff"/>
                </a:solidFill>
                <a:uFillTx/>
                <a:latin typeface="charter"/>
              </a:rPr>
              <a:t> </a:t>
            </a:r>
            <a:r>
              <a:rPr b="1" lang="en-US" sz="2400" spc="-1" strike="noStrike">
                <a:solidFill>
                  <a:srgbClr val="ffffff"/>
                </a:solidFill>
                <a:latin typeface="charter"/>
              </a:rPr>
              <a:t>from 1961 to 2019.</a:t>
            </a:r>
            <a:endParaRPr b="0" lang="en-US" sz="2400" spc="-1" strike="noStrike">
              <a:solidFill>
                <a:srgbClr val="dadada"/>
              </a:solidFill>
              <a:latin typeface="Calisto MT"/>
            </a:endParaRPr>
          </a:p>
          <a:p>
            <a:pPr marL="3708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br>
              <a:rPr sz="2400"/>
            </a:br>
            <a:endParaRPr b="0" lang="en-US" sz="2400" spc="-1" strike="noStrike">
              <a:solidFill>
                <a:srgbClr val="dadada"/>
              </a:solidFill>
              <a:latin typeface="Calisto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"/>
          <p:cNvSpPr/>
          <p:nvPr/>
        </p:nvSpPr>
        <p:spPr>
          <a:xfrm>
            <a:off x="1227600" y="184320"/>
            <a:ext cx="5797080" cy="94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IN" sz="2800" spc="-1" strike="noStrike">
                <a:solidFill>
                  <a:srgbClr val="ffc000"/>
                </a:solidFill>
                <a:latin typeface="Calisto MT"/>
              </a:rPr>
              <a:t>INTRODUCTION TO DATASET</a:t>
            </a:r>
            <a:endParaRPr b="0" lang="en-IN" sz="2800" spc="-1" strike="noStrike">
              <a:latin typeface="Arial"/>
            </a:endParaRPr>
          </a:p>
        </p:txBody>
      </p:sp>
      <p:pic>
        <p:nvPicPr>
          <p:cNvPr id="130" name="Picture 8" descr=""/>
          <p:cNvPicPr/>
          <p:nvPr/>
        </p:nvPicPr>
        <p:blipFill>
          <a:blip r:embed="rId1"/>
          <a:stretch/>
        </p:blipFill>
        <p:spPr>
          <a:xfrm>
            <a:off x="642600" y="864720"/>
            <a:ext cx="7355160" cy="1746720"/>
          </a:xfrm>
          <a:prstGeom prst="rect">
            <a:avLst/>
          </a:prstGeom>
          <a:ln w="0">
            <a:noFill/>
          </a:ln>
        </p:spPr>
      </p:pic>
      <p:pic>
        <p:nvPicPr>
          <p:cNvPr id="131" name="Picture 3" descr=""/>
          <p:cNvPicPr/>
          <p:nvPr/>
        </p:nvPicPr>
        <p:blipFill>
          <a:blip r:embed="rId2"/>
          <a:stretch/>
        </p:blipFill>
        <p:spPr>
          <a:xfrm>
            <a:off x="642600" y="2830320"/>
            <a:ext cx="7355160" cy="1371600"/>
          </a:xfrm>
          <a:prstGeom prst="rect">
            <a:avLst/>
          </a:prstGeom>
          <a:ln w="0">
            <a:noFill/>
          </a:ln>
        </p:spPr>
      </p:pic>
      <p:pic>
        <p:nvPicPr>
          <p:cNvPr id="132" name="Picture 5" descr=""/>
          <p:cNvPicPr/>
          <p:nvPr/>
        </p:nvPicPr>
        <p:blipFill>
          <a:blip r:embed="rId3"/>
          <a:stretch/>
        </p:blipFill>
        <p:spPr>
          <a:xfrm>
            <a:off x="642600" y="4501440"/>
            <a:ext cx="7340760" cy="2171880"/>
          </a:xfrm>
          <a:prstGeom prst="rect">
            <a:avLst/>
          </a:prstGeom>
          <a:ln w="0">
            <a:noFill/>
          </a:ln>
        </p:spPr>
      </p:pic>
      <p:sp>
        <p:nvSpPr>
          <p:cNvPr id="133" name="TextBox 1"/>
          <p:cNvSpPr/>
          <p:nvPr/>
        </p:nvSpPr>
        <p:spPr>
          <a:xfrm>
            <a:off x="7815240" y="3167280"/>
            <a:ext cx="416340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IN" sz="2800" spc="-1" strike="noStrike">
                <a:solidFill>
                  <a:srgbClr val="ffffff"/>
                </a:solidFill>
                <a:latin typeface="Calisto MT"/>
              </a:rPr>
              <a:t>(Reading Our Dataset)</a:t>
            </a:r>
            <a:endParaRPr b="0" lang="en-IN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2" descr=""/>
          <p:cNvPicPr/>
          <p:nvPr/>
        </p:nvPicPr>
        <p:blipFill>
          <a:blip r:embed="rId1"/>
          <a:stretch/>
        </p:blipFill>
        <p:spPr>
          <a:xfrm>
            <a:off x="2508480" y="744120"/>
            <a:ext cx="5167080" cy="891360"/>
          </a:xfrm>
          <a:prstGeom prst="rect">
            <a:avLst/>
          </a:prstGeom>
          <a:ln w="0">
            <a:noFill/>
          </a:ln>
        </p:spPr>
      </p:pic>
      <p:sp>
        <p:nvSpPr>
          <p:cNvPr id="135" name="TextBox 3"/>
          <p:cNvSpPr/>
          <p:nvPr/>
        </p:nvSpPr>
        <p:spPr>
          <a:xfrm flipH="1">
            <a:off x="326520" y="87120"/>
            <a:ext cx="9919800" cy="15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ffffff"/>
                </a:solidFill>
                <a:latin typeface="var(--jp-content-font-family)"/>
              </a:rPr>
              <a:t>By dropping missing values in Production variable we ended up with 1048575 sample size.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br>
              <a:rPr sz="2400"/>
            </a:br>
            <a:endParaRPr b="0" lang="en-IN" sz="2400" spc="-1" strike="noStrike">
              <a:latin typeface="Arial"/>
            </a:endParaRPr>
          </a:p>
        </p:txBody>
      </p:sp>
      <p:sp>
        <p:nvSpPr>
          <p:cNvPr id="136" name="TextBox 4"/>
          <p:cNvSpPr/>
          <p:nvPr/>
        </p:nvSpPr>
        <p:spPr>
          <a:xfrm>
            <a:off x="276840" y="1972440"/>
            <a:ext cx="671868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c000"/>
                </a:solidFill>
                <a:latin typeface="-apple-system"/>
              </a:rPr>
              <a:t>Checking for Correlation between variables</a:t>
            </a:r>
            <a:endParaRPr b="0" lang="en-IN" sz="2400" spc="-1" strike="noStrike">
              <a:latin typeface="Arial"/>
            </a:endParaRPr>
          </a:p>
        </p:txBody>
      </p:sp>
      <p:pic>
        <p:nvPicPr>
          <p:cNvPr id="137" name="Picture 6" descr=""/>
          <p:cNvPicPr/>
          <p:nvPr/>
        </p:nvPicPr>
        <p:blipFill>
          <a:blip r:embed="rId2"/>
          <a:stretch/>
        </p:blipFill>
        <p:spPr>
          <a:xfrm>
            <a:off x="394200" y="2434320"/>
            <a:ext cx="8319240" cy="3459240"/>
          </a:xfrm>
          <a:prstGeom prst="rect">
            <a:avLst/>
          </a:prstGeom>
          <a:ln w="0">
            <a:noFill/>
          </a:ln>
        </p:spPr>
      </p:pic>
      <p:sp>
        <p:nvSpPr>
          <p:cNvPr id="138" name="TextBox 1"/>
          <p:cNvSpPr/>
          <p:nvPr/>
        </p:nvSpPr>
        <p:spPr>
          <a:xfrm>
            <a:off x="327240" y="5940000"/>
            <a:ext cx="9529560" cy="94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ffffff"/>
                </a:solidFill>
                <a:latin typeface="charter"/>
              </a:rPr>
              <a:t>In our dataset there is no variable showing high correlation with any other variable. 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139" name="Rectangle 5"/>
          <p:cNvSpPr/>
          <p:nvPr/>
        </p:nvSpPr>
        <p:spPr>
          <a:xfrm>
            <a:off x="5730840" y="1231920"/>
            <a:ext cx="265320" cy="2343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TextBox 7"/>
          <p:cNvSpPr/>
          <p:nvPr/>
        </p:nvSpPr>
        <p:spPr>
          <a:xfrm>
            <a:off x="5683680" y="1164600"/>
            <a:ext cx="3243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Calisto MT"/>
              </a:rPr>
              <a:t>9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4" descr=""/>
          <p:cNvPicPr/>
          <p:nvPr/>
        </p:nvPicPr>
        <p:blipFill>
          <a:blip r:embed="rId1"/>
          <a:stretch/>
        </p:blipFill>
        <p:spPr>
          <a:xfrm>
            <a:off x="1031400" y="880920"/>
            <a:ext cx="8314200" cy="54489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6"/>
          <p:cNvSpPr/>
          <p:nvPr/>
        </p:nvSpPr>
        <p:spPr>
          <a:xfrm>
            <a:off x="1272600" y="123840"/>
            <a:ext cx="574056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IN" sz="2400" spc="-1" strike="noStrike">
                <a:solidFill>
                  <a:srgbClr val="ffc000"/>
                </a:solidFill>
                <a:latin typeface="Calisto MT"/>
              </a:rPr>
              <a:t>Year wise percentage crop cultivation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icture 1" descr=""/>
          <p:cNvPicPr/>
          <p:nvPr/>
        </p:nvPicPr>
        <p:blipFill>
          <a:blip r:embed="rId1"/>
          <a:stretch/>
        </p:blipFill>
        <p:spPr>
          <a:xfrm>
            <a:off x="571680" y="701280"/>
            <a:ext cx="10342080" cy="5919120"/>
          </a:xfrm>
          <a:prstGeom prst="rect">
            <a:avLst/>
          </a:prstGeom>
          <a:ln w="0">
            <a:noFill/>
          </a:ln>
        </p:spPr>
      </p:pic>
      <p:sp>
        <p:nvSpPr>
          <p:cNvPr id="144" name="TextBox 2"/>
          <p:cNvSpPr/>
          <p:nvPr/>
        </p:nvSpPr>
        <p:spPr>
          <a:xfrm>
            <a:off x="571680" y="150840"/>
            <a:ext cx="10432440" cy="109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c000"/>
                </a:solidFill>
                <a:latin typeface="sohne"/>
              </a:rPr>
              <a:t>Crop wise Production plot describing production values for all crop types.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2" descr=""/>
          <p:cNvPicPr/>
          <p:nvPr/>
        </p:nvPicPr>
        <p:blipFill>
          <a:blip r:embed="rId1"/>
          <a:stretch/>
        </p:blipFill>
        <p:spPr>
          <a:xfrm>
            <a:off x="92160" y="1063080"/>
            <a:ext cx="7026120" cy="5680440"/>
          </a:xfrm>
          <a:prstGeom prst="rect">
            <a:avLst/>
          </a:prstGeom>
          <a:ln w="0">
            <a:noFill/>
          </a:ln>
        </p:spPr>
      </p:pic>
      <p:sp>
        <p:nvSpPr>
          <p:cNvPr id="146" name="TextBox 5"/>
          <p:cNvSpPr/>
          <p:nvPr/>
        </p:nvSpPr>
        <p:spPr>
          <a:xfrm>
            <a:off x="206640" y="316080"/>
            <a:ext cx="73209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IN" sz="2400" spc="-1" strike="noStrike">
                <a:solidFill>
                  <a:srgbClr val="ffc000"/>
                </a:solidFill>
                <a:latin typeface="Calisto MT"/>
              </a:rPr>
              <a:t>Pie Chart of different categories of crops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47" name="TextBox 1"/>
          <p:cNvSpPr/>
          <p:nvPr/>
        </p:nvSpPr>
        <p:spPr>
          <a:xfrm>
            <a:off x="7315200" y="2583720"/>
            <a:ext cx="4784400" cy="143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0" lang="en-IN" sz="2200" spc="-1" strike="noStrike">
                <a:solidFill>
                  <a:srgbClr val="ffffff"/>
                </a:solidFill>
                <a:latin typeface="Calisto MT"/>
              </a:rPr>
              <a:t>Among all countries Vegetables are most cultivated followed by Fruits and Cereal.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icture 2" descr=""/>
          <p:cNvPicPr/>
          <p:nvPr/>
        </p:nvPicPr>
        <p:blipFill>
          <a:blip r:embed="rId1"/>
          <a:stretch/>
        </p:blipFill>
        <p:spPr>
          <a:xfrm>
            <a:off x="276480" y="871920"/>
            <a:ext cx="11107800" cy="5592240"/>
          </a:xfrm>
          <a:prstGeom prst="rect">
            <a:avLst/>
          </a:prstGeom>
          <a:ln w="0">
            <a:noFill/>
          </a:ln>
        </p:spPr>
      </p:pic>
      <p:sp>
        <p:nvSpPr>
          <p:cNvPr id="149" name="TextBox 3"/>
          <p:cNvSpPr/>
          <p:nvPr/>
        </p:nvSpPr>
        <p:spPr>
          <a:xfrm>
            <a:off x="148680" y="131760"/>
            <a:ext cx="12043080" cy="94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IN" sz="2800" spc="-1" strike="noStrike">
                <a:solidFill>
                  <a:srgbClr val="ffffff"/>
                </a:solidFill>
                <a:latin typeface="Calisto MT"/>
              </a:rPr>
              <a:t>For</a:t>
            </a:r>
            <a:r>
              <a:rPr b="0" lang="en-IN" sz="2400" spc="-1" strike="noStrike">
                <a:solidFill>
                  <a:srgbClr val="ffffff"/>
                </a:solidFill>
                <a:latin typeface="Calisto MT"/>
              </a:rPr>
              <a:t> </a:t>
            </a:r>
            <a:r>
              <a:rPr b="0" lang="en-IN" sz="2800" spc="-1" strike="noStrike">
                <a:solidFill>
                  <a:srgbClr val="ffffff"/>
                </a:solidFill>
                <a:latin typeface="Calisto MT"/>
              </a:rPr>
              <a:t>Continents</a:t>
            </a:r>
            <a:r>
              <a:rPr b="0" lang="en-IN" sz="2400" spc="-1" strike="noStrike">
                <a:solidFill>
                  <a:srgbClr val="ffffff"/>
                </a:solidFill>
                <a:latin typeface="Calisto MT"/>
              </a:rPr>
              <a:t> </a:t>
            </a:r>
            <a:r>
              <a:rPr b="0" lang="en-IN" sz="2800" spc="-1" strike="noStrike">
                <a:solidFill>
                  <a:srgbClr val="ffffff"/>
                </a:solidFill>
                <a:latin typeface="Calisto MT"/>
              </a:rPr>
              <a:t>wise visualization, we categories countries into their continents</a:t>
            </a:r>
            <a:endParaRPr b="0" lang="en-IN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2" descr=""/>
          <p:cNvPicPr/>
          <p:nvPr/>
        </p:nvPicPr>
        <p:blipFill>
          <a:blip r:embed="rId1"/>
          <a:stretch/>
        </p:blipFill>
        <p:spPr>
          <a:xfrm>
            <a:off x="70920" y="1052640"/>
            <a:ext cx="6616440" cy="5672520"/>
          </a:xfrm>
          <a:prstGeom prst="rect">
            <a:avLst/>
          </a:prstGeom>
          <a:ln w="0">
            <a:noFill/>
          </a:ln>
        </p:spPr>
      </p:pic>
      <p:sp>
        <p:nvSpPr>
          <p:cNvPr id="151" name="TextBox 1"/>
          <p:cNvSpPr/>
          <p:nvPr/>
        </p:nvSpPr>
        <p:spPr>
          <a:xfrm>
            <a:off x="46080" y="281520"/>
            <a:ext cx="105260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IN" sz="2400" spc="-1" strike="noStrike">
                <a:solidFill>
                  <a:srgbClr val="ffc000"/>
                </a:solidFill>
                <a:latin typeface="Calisto MT"/>
              </a:rPr>
              <a:t>Pie Chart showing the percentage of crops cultivated in all Continents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52" name="TextBox 3"/>
          <p:cNvSpPr/>
          <p:nvPr/>
        </p:nvSpPr>
        <p:spPr>
          <a:xfrm>
            <a:off x="6879240" y="2264760"/>
            <a:ext cx="5312520" cy="143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0" lang="en-IN" sz="2200" spc="-1" strike="noStrike">
                <a:solidFill>
                  <a:srgbClr val="ffffff"/>
                </a:solidFill>
                <a:latin typeface="Calisto MT"/>
              </a:rPr>
              <a:t>Among all continents, Africa is the leading continent in crop cultivation followed by Asia and Europe.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1135</TotalTime>
  <Application>LibreOffice/7.3.7.2$Linux_X86_64 LibreOffice_project/30$Build-2</Application>
  <AppVersion>15.0000</AppVersion>
  <Words>1302</Words>
  <Paragraphs>134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2022-03-19T11:30:12Z</dcterms:created>
  <dc:creator>Amrit Kumar</dc:creator>
  <dc:description/>
  <dc:language>en-IN</dc:language>
  <cp:lastModifiedBy/>
  <dcterms:modified xsi:type="dcterms:W3CDTF">2024-10-14T00:52:21Z</dcterms:modified>
  <cp:revision>34</cp:revision>
  <dc:subject/>
  <dc:title>DATA SCIENCE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Widescreen</vt:lpwstr>
  </property>
  <property fmtid="{D5CDD505-2E9C-101B-9397-08002B2CF9AE}" pid="4" name="Slides">
    <vt:i4>60</vt:i4>
  </property>
</Properties>
</file>